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9"/>
    <p:restoredTop sz="94657"/>
  </p:normalViewPr>
  <p:slideViewPr>
    <p:cSldViewPr snapToGrid="0">
      <p:cViewPr varScale="1">
        <p:scale>
          <a:sx n="119" d="100"/>
          <a:sy n="119" d="100"/>
        </p:scale>
        <p:origin x="192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3796eed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3796eed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fd64bb7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fd64bb7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64bb7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64bb70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fd64bb70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fd64bb70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fd64bb70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fd64bb70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4BDC-42CD-7D45-AB90-6289DA8C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C622-0377-8E44-9C80-03D399856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E64FF-A787-244D-A4F8-312E49D9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643DE-AD5C-AF49-BF95-E7F6BA32C09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1A7EB-DBC7-9F44-89F4-246947A1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7C52-0DE8-1043-BDA5-6EBF8B16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E429-459B-EB49-B019-65BA7636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3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samtools.sourceforge.net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s.stackexchange.com/questions/31376/is-there-a-term-for-the-old-maps-that-had-lines-connecting-pin-whee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virtualmarketingofficer.com/2009/08/07/sustainable-and-valuable-social-media-strategy-part-ii/tool-box-smal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owtie-bio.sourceforge.net/bowtie2/manual.s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Metagenomics Lesson 4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12603" t="9099" r="9551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36CD-98B6-2E43-9318-8D74402F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7" y="99035"/>
            <a:ext cx="8209793" cy="994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Bowtie2: Dealing with paired-end reads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75AB3A-71A3-4D45-B543-2692E452D4A2}"/>
              </a:ext>
            </a:extLst>
          </p:cNvPr>
          <p:cNvSpPr/>
          <p:nvPr/>
        </p:nvSpPr>
        <p:spPr>
          <a:xfrm>
            <a:off x="423218" y="1170930"/>
            <a:ext cx="820979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Concordant pair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: Match expectations - Orientation and spacing OK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BC597A-5705-E340-BEB4-D56668AC0545}"/>
              </a:ext>
            </a:extLst>
          </p:cNvPr>
          <p:cNvSpPr/>
          <p:nvPr/>
        </p:nvSpPr>
        <p:spPr>
          <a:xfrm>
            <a:off x="806278" y="1807176"/>
            <a:ext cx="6978479" cy="2131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1FB484B6-AA81-B24F-87D7-2D9FE6366062}"/>
              </a:ext>
            </a:extLst>
          </p:cNvPr>
          <p:cNvSpPr/>
          <p:nvPr/>
        </p:nvSpPr>
        <p:spPr>
          <a:xfrm>
            <a:off x="1872049" y="2150076"/>
            <a:ext cx="1575486" cy="49118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7BDA616-84AF-BA4E-9FE3-42B7EF8DD51B}"/>
              </a:ext>
            </a:extLst>
          </p:cNvPr>
          <p:cNvSpPr/>
          <p:nvPr/>
        </p:nvSpPr>
        <p:spPr>
          <a:xfrm rot="10800000">
            <a:off x="4714105" y="2150076"/>
            <a:ext cx="1575486" cy="49118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17299-6C6C-3C47-95DD-E740F23EFDE0}"/>
              </a:ext>
            </a:extLst>
          </p:cNvPr>
          <p:cNvSpPr txBox="1"/>
          <p:nvPr/>
        </p:nvSpPr>
        <p:spPr>
          <a:xfrm>
            <a:off x="2187146" y="225716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7DB3E-DD0A-C445-8671-57EA96361823}"/>
              </a:ext>
            </a:extLst>
          </p:cNvPr>
          <p:cNvSpPr txBox="1"/>
          <p:nvPr/>
        </p:nvSpPr>
        <p:spPr>
          <a:xfrm>
            <a:off x="5331941" y="2257167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58807-A632-094B-B0F2-E89255E0E4A0}"/>
              </a:ext>
            </a:extLst>
          </p:cNvPr>
          <p:cNvSpPr txBox="1"/>
          <p:nvPr/>
        </p:nvSpPr>
        <p:spPr>
          <a:xfrm>
            <a:off x="3447535" y="1778856"/>
            <a:ext cx="16514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GENOME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109230-87AA-8444-AE17-0D5573591BEC}"/>
              </a:ext>
            </a:extLst>
          </p:cNvPr>
          <p:cNvSpPr/>
          <p:nvPr/>
        </p:nvSpPr>
        <p:spPr>
          <a:xfrm>
            <a:off x="846043" y="3936777"/>
            <a:ext cx="6978479" cy="2131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D504C8-FFEC-5146-ADA3-9FD2525A8FC2}"/>
              </a:ext>
            </a:extLst>
          </p:cNvPr>
          <p:cNvSpPr/>
          <p:nvPr/>
        </p:nvSpPr>
        <p:spPr>
          <a:xfrm>
            <a:off x="1911813" y="4279677"/>
            <a:ext cx="1575486" cy="491181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57D638E-BCC6-E64A-A0B6-9F14CA126F40}"/>
              </a:ext>
            </a:extLst>
          </p:cNvPr>
          <p:cNvSpPr/>
          <p:nvPr/>
        </p:nvSpPr>
        <p:spPr>
          <a:xfrm rot="10800000">
            <a:off x="4753869" y="4279677"/>
            <a:ext cx="1575486" cy="49118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463B6-0DA0-A341-B332-F6248163BFE2}"/>
              </a:ext>
            </a:extLst>
          </p:cNvPr>
          <p:cNvSpPr txBox="1"/>
          <p:nvPr/>
        </p:nvSpPr>
        <p:spPr>
          <a:xfrm>
            <a:off x="2226911" y="4386768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59515-1B7B-DF47-BBD1-C5DE73C54158}"/>
              </a:ext>
            </a:extLst>
          </p:cNvPr>
          <p:cNvSpPr txBox="1"/>
          <p:nvPr/>
        </p:nvSpPr>
        <p:spPr>
          <a:xfrm>
            <a:off x="5371706" y="4386768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963C0B-15F2-8440-BF32-59E8B2A3D1FF}"/>
              </a:ext>
            </a:extLst>
          </p:cNvPr>
          <p:cNvSpPr/>
          <p:nvPr/>
        </p:nvSpPr>
        <p:spPr>
          <a:xfrm>
            <a:off x="2854965" y="3931501"/>
            <a:ext cx="3072058" cy="21843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98372-3BC2-B84F-B0F6-F1E6702A4E79}"/>
              </a:ext>
            </a:extLst>
          </p:cNvPr>
          <p:cNvSpPr txBox="1"/>
          <p:nvPr/>
        </p:nvSpPr>
        <p:spPr>
          <a:xfrm>
            <a:off x="3201262" y="3904853"/>
            <a:ext cx="15905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INSERTION ELEMENT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F4F882-62FC-864A-9BC1-629665762517}"/>
              </a:ext>
            </a:extLst>
          </p:cNvPr>
          <p:cNvSpPr/>
          <p:nvPr/>
        </p:nvSpPr>
        <p:spPr>
          <a:xfrm>
            <a:off x="530164" y="2991283"/>
            <a:ext cx="79851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>
                <a:latin typeface="Calibri" panose="020F0502020204030204" pitchFamily="34" charset="0"/>
              </a:rPr>
              <a:t>Discordant pair</a:t>
            </a:r>
            <a:r>
              <a:rPr lang="en-US" sz="2100" dirty="0">
                <a:latin typeface="Calibri" panose="020F0502020204030204" pitchFamily="34" charset="0"/>
              </a:rPr>
              <a:t>: Does not match expectations! Read 2 is in an insertion element that is not in this location the reference genome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2072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EFD4-033E-6A41-95F7-B2AF3B44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SAM/BAM files- The output of sequence alignment software (like Bowtie2)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9F17DB-8827-5D42-BABF-394E700B1391}"/>
              </a:ext>
            </a:extLst>
          </p:cNvPr>
          <p:cNvSpPr/>
          <p:nvPr/>
        </p:nvSpPr>
        <p:spPr>
          <a:xfrm>
            <a:off x="628650" y="1509106"/>
            <a:ext cx="37550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SAM = Sequence Alignment/Map format (Text-based format)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BAM = Binary format of a SAM file. Better for computation. </a:t>
            </a:r>
            <a:endParaRPr lang="en-US" sz="2400" dirty="0">
              <a:latin typeface="Arial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801C-1808-1844-AF3A-54D51286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6"/>
            <a:ext cx="4440891" cy="35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90C1-F1FC-D144-9F8D-C74A6652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62756"/>
            <a:ext cx="7886700" cy="9941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SAM file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D8576-52FB-814C-AD4A-CE338CE0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436735"/>
            <a:ext cx="8003708" cy="3499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A5D262-881C-5A45-905A-EF74EFEE1918}"/>
              </a:ext>
            </a:extLst>
          </p:cNvPr>
          <p:cNvSpPr txBox="1"/>
          <p:nvPr/>
        </p:nvSpPr>
        <p:spPr>
          <a:xfrm>
            <a:off x="4748545" y="988442"/>
            <a:ext cx="240322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RNAME, POS,MAPQ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9FC0E9-161D-E642-B450-89C6AF3B70C1}"/>
              </a:ext>
            </a:extLst>
          </p:cNvPr>
          <p:cNvCxnSpPr/>
          <p:nvPr/>
        </p:nvCxnSpPr>
        <p:spPr>
          <a:xfrm>
            <a:off x="5777193" y="1436735"/>
            <a:ext cx="0" cy="794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307B95-F0D9-CC4A-B063-5D957B5811AC}"/>
              </a:ext>
            </a:extLst>
          </p:cNvPr>
          <p:cNvSpPr/>
          <p:nvPr/>
        </p:nvSpPr>
        <p:spPr>
          <a:xfrm>
            <a:off x="5172075" y="2231651"/>
            <a:ext cx="1506071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9BE11-3BBA-1848-966B-32C25052AD60}"/>
              </a:ext>
            </a:extLst>
          </p:cNvPr>
          <p:cNvSpPr/>
          <p:nvPr/>
        </p:nvSpPr>
        <p:spPr>
          <a:xfrm>
            <a:off x="1129553" y="2239019"/>
            <a:ext cx="3042397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B52BA-09EA-624E-92E2-45C0FE104380}"/>
              </a:ext>
            </a:extLst>
          </p:cNvPr>
          <p:cNvSpPr txBox="1"/>
          <p:nvPr/>
        </p:nvSpPr>
        <p:spPr>
          <a:xfrm>
            <a:off x="226421" y="2007070"/>
            <a:ext cx="104387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QNAME</a:t>
            </a:r>
          </a:p>
        </p:txBody>
      </p:sp>
    </p:spTree>
    <p:extLst>
      <p:ext uri="{BB962C8B-B14F-4D97-AF65-F5344CB8AC3E}">
        <p14:creationId xmlns:p14="http://schemas.microsoft.com/office/powerpoint/2010/main" val="387834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AFB-15CE-7141-8E56-21106869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SAMtools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Processing</a:t>
            </a:r>
            <a:b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SAM/BAM files post alignment </a:t>
            </a:r>
            <a:br>
              <a:rPr lang="en-US" b="1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655347-5432-134E-85FA-86B2FD580677}"/>
              </a:ext>
            </a:extLst>
          </p:cNvPr>
          <p:cNvSpPr/>
          <p:nvPr/>
        </p:nvSpPr>
        <p:spPr>
          <a:xfrm>
            <a:off x="461963" y="1729212"/>
            <a:ext cx="82200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Sorting SAM/BAM reads by chromosome position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– this is done prior to variant calling </a:t>
            </a:r>
          </a:p>
          <a:p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Remove duplicate reads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– This is often done (as these may be PCR artifacts introduced during the prep of the sequencing library)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C5419A-17D1-2346-B593-2314B9125E45}"/>
              </a:ext>
            </a:extLst>
          </p:cNvPr>
          <p:cNvSpPr/>
          <p:nvPr/>
        </p:nvSpPr>
        <p:spPr>
          <a:xfrm>
            <a:off x="216093" y="4731157"/>
            <a:ext cx="20714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http://samtools.sourceforge.net/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2978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45225" y="1152475"/>
            <a:ext cx="40992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FF"/>
                </a:solidFill>
              </a:rPr>
              <a:t>Read mapping using bowtie2</a:t>
            </a:r>
            <a:endParaRPr sz="24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What is read </a:t>
            </a:r>
            <a:r>
              <a:rPr lang="en-US" sz="2200" dirty="0" err="1">
                <a:solidFill>
                  <a:schemeClr val="dk1"/>
                </a:solidFill>
              </a:rPr>
              <a:t>maping</a:t>
            </a:r>
            <a:r>
              <a:rPr lang="en-US" sz="2200" dirty="0">
                <a:solidFill>
                  <a:schemeClr val="dk1"/>
                </a:solidFill>
              </a:rPr>
              <a:t>?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Alignment scoring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Different read mappers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200" dirty="0">
                <a:solidFill>
                  <a:schemeClr val="dk1"/>
                </a:solidFill>
              </a:rPr>
              <a:t>Burrows-Wheeler algorithm</a:t>
            </a:r>
            <a:endParaRPr sz="22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sz="2200" dirty="0">
                <a:solidFill>
                  <a:schemeClr val="dk1"/>
                </a:solidFill>
              </a:rPr>
              <a:t>Demo: bowtie2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4294967295"/>
          </p:nvPr>
        </p:nvSpPr>
        <p:spPr>
          <a:xfrm>
            <a:off x="311700" y="309000"/>
            <a:ext cx="4099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</a:rPr>
              <a:t>Metagenomics Lesson 3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AF271-9408-E849-ADB8-731A2040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90" y="130483"/>
            <a:ext cx="3822185" cy="488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9651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Alignment of short read to a reference genome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Find the area in the genome where the read matches best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Requires millions of string searches in a long string.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5566EC5-7BCB-C84B-BA7D-CB326B72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824" y="545575"/>
            <a:ext cx="5753100" cy="4152900"/>
          </a:xfrm>
          <a:prstGeom prst="rect">
            <a:avLst/>
          </a:prstGeom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FF"/>
                </a:solidFill>
              </a:rPr>
              <a:t>What is read mapping?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FF"/>
                </a:solidFill>
              </a:rPr>
              <a:t>Why map reads?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20789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Determine presence/absence of a genome in a sample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Calculate coverage as a measure of relative abundance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Determine </a:t>
            </a:r>
            <a:r>
              <a:rPr lang="en-US" sz="2000"/>
              <a:t>variants like </a:t>
            </a:r>
            <a:r>
              <a:rPr lang="en-US" sz="2000" dirty="0"/>
              <a:t>SNPs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Use coverage for binning of MAGs</a:t>
            </a:r>
            <a:endParaRPr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DD3994F-AEA9-0348-A9E1-E130F0945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30708" y="2844274"/>
            <a:ext cx="2958886" cy="21599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FF"/>
                </a:solidFill>
              </a:rPr>
              <a:t>How does alignment work?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5110418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Very generally: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Find options for where a read might map using </a:t>
            </a:r>
            <a:r>
              <a:rPr lang="en-US" sz="1800" dirty="0" err="1"/>
              <a:t>kmers</a:t>
            </a:r>
            <a:endParaRPr lang="en-US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Score the sites by # matches, # mismatches and # indels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Pick the best hit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There are many scoring matrices that differ in their penalty for mismatches, gaps and gap extensions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84716032-F6C6-4841-8028-6566CAFAE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86" r="35692" b="-1"/>
          <a:stretch/>
        </p:blipFill>
        <p:spPr>
          <a:xfrm>
            <a:off x="5422118" y="344245"/>
            <a:ext cx="3721882" cy="4599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FF"/>
                </a:solidFill>
              </a:rPr>
              <a:t>Read mapping tools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F1B93-D2FB-1946-8AB4-2D7E24F92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240630" cy="3416400"/>
          </a:xfrm>
        </p:spPr>
        <p:txBody>
          <a:bodyPr/>
          <a:lstStyle/>
          <a:p>
            <a:r>
              <a:rPr lang="en-US" sz="1800" dirty="0"/>
              <a:t>BWA</a:t>
            </a:r>
          </a:p>
          <a:p>
            <a:r>
              <a:rPr lang="en-US" sz="1800" dirty="0"/>
              <a:t>Bowtie2</a:t>
            </a:r>
          </a:p>
          <a:p>
            <a:r>
              <a:rPr lang="en-US" sz="1800" dirty="0" err="1"/>
              <a:t>BBmap</a:t>
            </a:r>
            <a:endParaRPr lang="en-US" sz="1800" dirty="0"/>
          </a:p>
          <a:p>
            <a:r>
              <a:rPr lang="en-US" sz="1800" dirty="0"/>
              <a:t>Smalt</a:t>
            </a:r>
          </a:p>
          <a:p>
            <a:r>
              <a:rPr lang="en-US" sz="1800" dirty="0"/>
              <a:t>SOAP2</a:t>
            </a:r>
          </a:p>
          <a:p>
            <a:r>
              <a:rPr lang="en-US" sz="1800" dirty="0" err="1"/>
              <a:t>TopHat</a:t>
            </a:r>
            <a:endParaRPr lang="en-US" sz="1800" dirty="0"/>
          </a:p>
          <a:p>
            <a:r>
              <a:rPr lang="en-US" sz="1800" dirty="0"/>
              <a:t>And many more…</a:t>
            </a:r>
          </a:p>
          <a:p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Comparison between popular mappers:</a:t>
            </a:r>
          </a:p>
          <a:p>
            <a:pPr marL="13970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merenlab.org</a:t>
            </a:r>
            <a:r>
              <a:rPr lang="en-US" sz="1800" dirty="0"/>
              <a:t>/2015/06/23/comparing-different-mapping-software/</a:t>
            </a:r>
          </a:p>
        </p:txBody>
      </p:sp>
      <p:pic>
        <p:nvPicPr>
          <p:cNvPr id="5" name="Picture 4" descr="A plastic container&#10;&#10;Description automatically generated">
            <a:extLst>
              <a:ext uri="{FF2B5EF4-FFF2-40B4-BE49-F238E27FC236}">
                <a16:creationId xmlns:a16="http://schemas.microsoft.com/office/drawing/2014/main" id="{93BFA619-585F-DD4B-8524-154E647AD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59308" y="0"/>
            <a:ext cx="5486400" cy="36318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91C5-9C54-C446-B184-1EA38B545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01" y="10702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Bowtie2: Build reference genome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6802-ED31-B745-9CF0-BC3327F40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02" y="1101200"/>
            <a:ext cx="6831742" cy="1086687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Typically start with genome sequence file (in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fasta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format)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Burrows-Wheeler Transformation + FM index 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A749F-3B38-4F4B-97FD-68AD89BD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1" y="2074428"/>
            <a:ext cx="8544698" cy="200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18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00BC-5A4D-A747-9795-D0E948A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Bowtie2: Aligning sequencing reads to reference genome index: Many parameter options!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06E1C-DD92-EA44-AB04-D1067537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50077"/>
            <a:ext cx="7886701" cy="2156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8A1B64-DA01-D24C-BFEF-F65EEBA51A6B}"/>
              </a:ext>
            </a:extLst>
          </p:cNvPr>
          <p:cNvSpPr/>
          <p:nvPr/>
        </p:nvSpPr>
        <p:spPr>
          <a:xfrm>
            <a:off x="803189" y="1529149"/>
            <a:ext cx="3376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End to end alignment: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Uses all bases in read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7543BF-B9C9-3F41-AC0C-9A58D8EF87C5}"/>
              </a:ext>
            </a:extLst>
          </p:cNvPr>
          <p:cNvSpPr/>
          <p:nvPr/>
        </p:nvSpPr>
        <p:spPr>
          <a:xfrm>
            <a:off x="4476236" y="152914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Local alignment: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exclude bases at the ends of the read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8C6255-EB4A-7B4B-9330-956793595643}"/>
              </a:ext>
            </a:extLst>
          </p:cNvPr>
          <p:cNvSpPr/>
          <p:nvPr/>
        </p:nvSpPr>
        <p:spPr>
          <a:xfrm>
            <a:off x="67999" y="4639787"/>
            <a:ext cx="34547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http://bowtie-bio.sourceforge.net/bowtie2/manual.shtml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5100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39A5-5C20-9944-A3FD-42A827F1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Bowtie2: Mapping quality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E8BF9-4248-8444-BFA1-AF7B844A5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it is challenging to identify the correct location in the reference genome (especially for reads that align to repetitive regions)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indels are challenging (sometimes require a secondary realignment step; other software may be better for this such as GATK)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MAPQ = Mapping quality (Q = -10 log10 p)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p is the probability of an incorrect alignment (the read’s true origin is somewhere else in the genome)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MAPQ scores are better for more confident DNA variant calling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060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494</Words>
  <Application>Microsoft Macintosh PowerPoint</Application>
  <PresentationFormat>On-screen Show (16:9)</PresentationFormat>
  <Paragraphs>77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ArialMT</vt:lpstr>
      <vt:lpstr>Simple Light</vt:lpstr>
      <vt:lpstr>PowerPoint Presentation</vt:lpstr>
      <vt:lpstr>PowerPoint Presentation</vt:lpstr>
      <vt:lpstr>What is read mapping?</vt:lpstr>
      <vt:lpstr>Why map reads?</vt:lpstr>
      <vt:lpstr>How does alignment work?</vt:lpstr>
      <vt:lpstr>Read mapping tools</vt:lpstr>
      <vt:lpstr>Bowtie2: Build reference genome index</vt:lpstr>
      <vt:lpstr>Bowtie2: Aligning sequencing reads to reference genome index: Many parameter options! </vt:lpstr>
      <vt:lpstr>Bowtie2: Mapping quality </vt:lpstr>
      <vt:lpstr>Bowtie2: Dealing with paired-end reads  </vt:lpstr>
      <vt:lpstr>SAM/BAM files- The output of sequence alignment software (like Bowtie2) </vt:lpstr>
      <vt:lpstr>Example SAM file </vt:lpstr>
      <vt:lpstr>SAMtools: Processing SAM/BAM files post alignment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Ella Sieradzki</cp:lastModifiedBy>
  <cp:revision>10</cp:revision>
  <dcterms:modified xsi:type="dcterms:W3CDTF">2020-04-27T23:07:56Z</dcterms:modified>
</cp:coreProperties>
</file>